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58" r:id="rId8"/>
    <p:sldId id="259" r:id="rId9"/>
    <p:sldId id="260" r:id="rId10"/>
    <p:sldId id="261" r:id="rId11"/>
    <p:sldId id="271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3182"/>
  </p:normalViewPr>
  <p:slideViewPr>
    <p:cSldViewPr>
      <p:cViewPr varScale="1">
        <p:scale>
          <a:sx n="84" d="100"/>
          <a:sy n="84" d="100"/>
        </p:scale>
        <p:origin x="158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19-8-2020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19-8-2020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19-8-2020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19-8-2020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19-8-2020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19-8-2020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19-8-2020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19-8-2020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19-8-2020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19-8-2020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19-8-2020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36C07-7E76-46D3-B86B-6AF7C60E533E}" type="datetimeFigureOut">
              <a:rPr lang="nl-NL" smtClean="0"/>
              <a:t>19-8-2020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8060" y="762273"/>
            <a:ext cx="7772400" cy="3962871"/>
          </a:xfrm>
        </p:spPr>
        <p:txBody>
          <a:bodyPr>
            <a:normAutofit fontScale="90000"/>
          </a:bodyPr>
          <a:lstStyle/>
          <a:p>
            <a:br>
              <a:rPr lang="nl-NL" dirty="0"/>
            </a:br>
            <a:r>
              <a:rPr lang="nl-NL" dirty="0"/>
              <a:t>wiskunde op kleitablet in Mesopotamië</a:t>
            </a:r>
            <a:br>
              <a:rPr lang="nl-NL" dirty="0"/>
            </a:br>
            <a:br>
              <a:rPr lang="nl-NL" dirty="0"/>
            </a:br>
            <a:r>
              <a:rPr lang="nl-NL" sz="2800" dirty="0"/>
              <a:t>inleiding</a:t>
            </a:r>
            <a:br>
              <a:rPr lang="nl-NL" sz="2800" dirty="0"/>
            </a:br>
            <a:r>
              <a:rPr lang="nl-NL" sz="2800" dirty="0"/>
              <a:t>werkblad </a:t>
            </a:r>
            <a:br>
              <a:rPr lang="nl-NL" sz="2800" dirty="0"/>
            </a:br>
            <a:r>
              <a:rPr lang="nl-NL" sz="2800" dirty="0"/>
              <a:t>poster maken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6632"/>
            <a:ext cx="1817759" cy="235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lay tablet. Old Babylonian mathematical text about equations of the second degree; 4 col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6012" y="306158"/>
            <a:ext cx="864097" cy="3365368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lay tablet. Old Babylonian mathematical text about equations of the second degree; 4 cols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25144"/>
            <a:ext cx="1512168" cy="20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lay tablet. Old Babylonian mathematical text about equations of the second degree; 4 cols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21964"/>
            <a:ext cx="2679254" cy="19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448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lay tablet. Old Babylonian mathematical text about equations of the second degree; 4 cols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-27170"/>
            <a:ext cx="4968552" cy="671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296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 groepjes van 2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/>
              <a:t>In twee lessen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/>
              <a:t>Werkblad maken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/>
              <a:t>poster maken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479164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44624"/>
                <a:ext cx="8507288" cy="6696744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nl-NL" sz="2400" i="1" dirty="0"/>
                  <a:t>Ik heb opgeteld de oppervlakte en de zijde van mijn vierkant: 0;45.</a:t>
                </a:r>
              </a:p>
              <a:p>
                <a:pPr marL="0" indent="0">
                  <a:buNone/>
                </a:pPr>
                <a:r>
                  <a:rPr lang="nl-NL" sz="2400" i="1" dirty="0"/>
                  <a:t> </a:t>
                </a:r>
              </a:p>
              <a:p>
                <a:pPr marL="0" indent="0">
                  <a:buNone/>
                </a:pPr>
                <a:r>
                  <a:rPr lang="nl-NL" sz="2400" dirty="0">
                    <a:solidFill>
                      <a:srgbClr val="FF0000"/>
                    </a:solidFill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nl-NL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nl-NL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nl-NL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l-NL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nl-NL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2400" i="1" dirty="0"/>
                  <a:t> </a:t>
                </a:r>
              </a:p>
              <a:p>
                <a:pPr marL="0" indent="0">
                  <a:buNone/>
                </a:pPr>
                <a:endParaRPr lang="nl-NL" i="1" dirty="0"/>
              </a:p>
              <a:p>
                <a:pPr marL="0" indent="0">
                  <a:buNone/>
                </a:pPr>
                <a:r>
                  <a:rPr lang="nl-NL" sz="2400" i="1" dirty="0"/>
                  <a:t>Je schijft op 1, de coëfficiënt. </a:t>
                </a:r>
              </a:p>
              <a:p>
                <a:pPr marL="0" indent="0">
                  <a:buNone/>
                </a:pPr>
                <a:r>
                  <a:rPr lang="nl-NL" sz="2400" i="1" dirty="0"/>
                  <a:t>Je breekt de helft af van 1. 0;30 en 0;30 vermenigvuldig je: 0;15.</a:t>
                </a:r>
              </a:p>
              <a:p>
                <a:pPr marL="0" indent="0">
                  <a:buNone/>
                </a:pPr>
                <a:endParaRPr lang="nl-NL" sz="24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nl-NL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</m:sSup>
                      <m:r>
                        <a:rPr lang="nl-NL" sz="24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nl-NL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nl-NL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nl-NL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nl-NL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nl-NL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nl-NL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nl-NL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nl-NL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nl-NL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nl-NL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=0                                              </m:t>
                      </m:r>
                      <m:sSup>
                        <m:sSupPr>
                          <m:ctrlPr>
                            <a:rPr lang="nl-NL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</m:sSup>
                      <m:r>
                        <a:rPr lang="nl-NL" sz="24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nl-NL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nl-NL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nl-NL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nl-NL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nl-NL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nl-NL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nl-NL" sz="2400" i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nl-NL" sz="2400" i="1" dirty="0"/>
              </a:p>
              <a:p>
                <a:pPr marL="0" indent="0">
                  <a:buNone/>
                </a:pPr>
                <a:endParaRPr lang="nl-NL" sz="2400" i="1" dirty="0"/>
              </a:p>
              <a:p>
                <a:pPr marL="0" indent="0">
                  <a:buNone/>
                </a:pPr>
                <a:r>
                  <a:rPr lang="nl-NL" sz="2400" i="1" dirty="0"/>
                  <a:t>Je telt op 0;15 bij 0;45: 1. Dit is het vierkant  </a:t>
                </a:r>
                <a:r>
                  <a:rPr lang="nl-NL" sz="2400" dirty="0"/>
                  <a:t>(=het kwadraat)</a:t>
                </a:r>
                <a:r>
                  <a:rPr lang="nl-NL" sz="2400" i="1" dirty="0"/>
                  <a:t> van 1. </a:t>
                </a:r>
              </a:p>
              <a:p>
                <a:pPr marL="0" indent="0">
                  <a:buNone/>
                </a:pPr>
                <a:endParaRPr lang="nl-NL" sz="24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</m:sSup>
                      <m:r>
                        <a:rPr lang="nl-NL" sz="24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nl-NL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nl-NL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nl-NL" sz="24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nl-NL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nl-NL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nl-NL" sz="2400" i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nl-NL" sz="2400" i="1" dirty="0"/>
              </a:p>
              <a:p>
                <a:pPr marL="0" indent="0">
                  <a:buNone/>
                </a:pPr>
                <a:endParaRPr lang="nl-NL" sz="2400" i="1" dirty="0"/>
              </a:p>
              <a:p>
                <a:pPr marL="0" indent="0">
                  <a:buNone/>
                </a:pPr>
                <a:r>
                  <a:rPr lang="nl-NL" sz="2400" i="1" dirty="0"/>
                  <a:t>Van 1 trek je de 0;30 af die je hebt vermenigvuldigd. 0;30 is de zijde van het vierkant</a:t>
                </a:r>
                <a:r>
                  <a:rPr lang="nl-NL" i="1" dirty="0"/>
                  <a:t>.</a:t>
                </a:r>
              </a:p>
              <a:p>
                <a:pPr marL="0" indent="0">
                  <a:buNone/>
                </a:pPr>
                <a:endParaRPr lang="nl-NL" i="1" dirty="0"/>
              </a:p>
              <a:p>
                <a:pPr marL="0" indent="0">
                  <a:buNone/>
                </a:pPr>
                <a:r>
                  <a:rPr lang="nl-NL" i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nl-NL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nl-N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nl-NL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r>
                      <a:rPr lang="nl-NL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nl-N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nl-NL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nl-NL" b="0" i="1" smtClean="0">
                        <a:solidFill>
                          <a:srgbClr val="FF0000"/>
                        </a:solidFill>
                        <a:latin typeface="Cambria Math"/>
                      </a:rPr>
                      <m:t>                                               </m:t>
                    </m:r>
                    <m:sSup>
                      <m:sSupPr>
                        <m:ctrlPr>
                          <a:rPr lang="nl-N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nl-NL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nl-N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nl-NL" b="0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nl-N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nl-NL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l-N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nl-NL" i="1" dirty="0"/>
              </a:p>
              <a:p>
                <a:pPr marL="0" indent="0">
                  <a:buNone/>
                </a:pPr>
                <a:endParaRPr lang="nl-NL" i="1" dirty="0"/>
              </a:p>
              <a:p>
                <a:pPr marL="0" indent="0">
                  <a:buNone/>
                </a:pPr>
                <a:endParaRPr lang="nl-NL" i="1" dirty="0"/>
              </a:p>
              <a:p>
                <a:pPr marL="0" indent="0">
                  <a:buNone/>
                </a:pPr>
                <a:endParaRPr lang="nl-NL" i="1" dirty="0"/>
              </a:p>
              <a:p>
                <a:pPr marL="0" indent="0">
                  <a:buNone/>
                </a:pPr>
                <a:endParaRPr lang="nl-NL" i="1" dirty="0"/>
              </a:p>
              <a:p>
                <a:pPr marL="0" indent="0">
                  <a:buNone/>
                </a:pPr>
                <a:endParaRPr lang="nl-NL" i="1" dirty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44624"/>
                <a:ext cx="8507288" cy="6696744"/>
              </a:xfrm>
              <a:blipFill rotWithShape="1">
                <a:blip r:embed="rId2"/>
                <a:stretch>
                  <a:fillRect l="-645" t="-1183" r="-57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26819"/>
            <a:ext cx="141671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31242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251520" y="980728"/>
            <a:ext cx="6480720" cy="5760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6732240" y="1844824"/>
            <a:ext cx="2160240" cy="4896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755576" y="836712"/>
            <a:ext cx="28803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1881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44624"/>
                <a:ext cx="8507288" cy="6696744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nl-NL" sz="2400" i="1" dirty="0"/>
                  <a:t>Ik heb opgeteld de oppervlakte en de zijde van mijn vierkant: 0;45.</a:t>
                </a:r>
              </a:p>
              <a:p>
                <a:pPr marL="0" indent="0">
                  <a:buNone/>
                </a:pPr>
                <a:r>
                  <a:rPr lang="nl-NL" sz="2400" i="1" dirty="0"/>
                  <a:t> </a:t>
                </a:r>
              </a:p>
              <a:p>
                <a:pPr marL="0" indent="0">
                  <a:buNone/>
                </a:pPr>
                <a:r>
                  <a:rPr lang="nl-NL" sz="2400" dirty="0">
                    <a:solidFill>
                      <a:srgbClr val="FF0000"/>
                    </a:solidFill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nl-NL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nl-NL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nl-NL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l-NL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nl-NL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2400" i="1" dirty="0"/>
                  <a:t> </a:t>
                </a:r>
              </a:p>
              <a:p>
                <a:pPr marL="0" indent="0">
                  <a:buNone/>
                </a:pPr>
                <a:endParaRPr lang="nl-NL" i="1" dirty="0"/>
              </a:p>
              <a:p>
                <a:pPr marL="0" indent="0">
                  <a:buNone/>
                </a:pPr>
                <a:r>
                  <a:rPr lang="nl-NL" sz="2400" i="1" dirty="0"/>
                  <a:t>Je schijft op 1, de coëfficiënt. </a:t>
                </a:r>
              </a:p>
              <a:p>
                <a:pPr marL="0" indent="0">
                  <a:buNone/>
                </a:pPr>
                <a:r>
                  <a:rPr lang="nl-NL" sz="2400" i="1" dirty="0"/>
                  <a:t>Je breekt de helft af van 1. 0;30 en 0;30 vermenigvuldig je: 0;15.</a:t>
                </a:r>
              </a:p>
              <a:p>
                <a:pPr marL="0" indent="0">
                  <a:buNone/>
                </a:pPr>
                <a:endParaRPr lang="nl-NL" sz="24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nl-NL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</m:sSup>
                      <m:r>
                        <a:rPr lang="nl-NL" sz="24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nl-NL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nl-NL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nl-NL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nl-NL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nl-NL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nl-NL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nl-NL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nl-NL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nl-NL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nl-NL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=0                                              </m:t>
                      </m:r>
                      <m:sSup>
                        <m:sSupPr>
                          <m:ctrlPr>
                            <a:rPr lang="nl-NL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</m:sSup>
                      <m:r>
                        <a:rPr lang="nl-NL" sz="24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nl-NL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nl-NL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nl-NL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nl-NL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nl-NL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nl-NL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nl-NL" sz="2400" i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nl-NL" sz="2400" i="1" dirty="0"/>
              </a:p>
              <a:p>
                <a:pPr marL="0" indent="0">
                  <a:buNone/>
                </a:pPr>
                <a:endParaRPr lang="nl-NL" sz="2400" i="1" dirty="0"/>
              </a:p>
              <a:p>
                <a:pPr marL="0" indent="0">
                  <a:buNone/>
                </a:pPr>
                <a:r>
                  <a:rPr lang="nl-NL" sz="2400" i="1" dirty="0"/>
                  <a:t>Je telt op 0;15 bij 0;45: 1. Dit is het vierkant  </a:t>
                </a:r>
                <a:r>
                  <a:rPr lang="nl-NL" sz="2400" dirty="0"/>
                  <a:t>(=het kwadraat)</a:t>
                </a:r>
                <a:r>
                  <a:rPr lang="nl-NL" sz="2400" i="1" dirty="0"/>
                  <a:t> van 1. </a:t>
                </a:r>
              </a:p>
              <a:p>
                <a:pPr marL="0" indent="0">
                  <a:buNone/>
                </a:pPr>
                <a:endParaRPr lang="nl-NL" sz="24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</m:sSup>
                      <m:r>
                        <a:rPr lang="nl-NL" sz="24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nl-NL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nl-NL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nl-NL" sz="24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nl-NL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nl-NL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nl-NL" sz="2400" i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nl-NL" sz="2400" i="1" dirty="0"/>
              </a:p>
              <a:p>
                <a:pPr marL="0" indent="0">
                  <a:buNone/>
                </a:pPr>
                <a:endParaRPr lang="nl-NL" sz="2400" i="1" dirty="0"/>
              </a:p>
              <a:p>
                <a:pPr marL="0" indent="0">
                  <a:buNone/>
                </a:pPr>
                <a:r>
                  <a:rPr lang="nl-NL" sz="2400" i="1" dirty="0"/>
                  <a:t>Van 1 trek je de 0;30 af die je hebt vermenigvuldigd. 0;30 is de zijde van het vierkant</a:t>
                </a:r>
                <a:r>
                  <a:rPr lang="nl-NL" i="1" dirty="0"/>
                  <a:t>.</a:t>
                </a:r>
              </a:p>
              <a:p>
                <a:pPr marL="0" indent="0">
                  <a:buNone/>
                </a:pPr>
                <a:endParaRPr lang="nl-NL" i="1" dirty="0"/>
              </a:p>
              <a:p>
                <a:pPr marL="0" indent="0">
                  <a:buNone/>
                </a:pPr>
                <a:r>
                  <a:rPr lang="nl-NL" i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nl-NL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nl-N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nl-NL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r>
                      <a:rPr lang="nl-NL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nl-N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nl-NL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nl-NL" b="0" i="1" smtClean="0">
                        <a:solidFill>
                          <a:srgbClr val="FF0000"/>
                        </a:solidFill>
                        <a:latin typeface="Cambria Math"/>
                      </a:rPr>
                      <m:t>                                               </m:t>
                    </m:r>
                    <m:sSup>
                      <m:sSupPr>
                        <m:ctrlPr>
                          <a:rPr lang="nl-N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nl-NL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nl-N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nl-NL" b="0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nl-N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nl-NL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l-N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nl-NL" i="1" dirty="0"/>
              </a:p>
              <a:p>
                <a:pPr marL="0" indent="0">
                  <a:buNone/>
                </a:pPr>
                <a:endParaRPr lang="nl-NL" i="1" dirty="0"/>
              </a:p>
              <a:p>
                <a:pPr marL="0" indent="0">
                  <a:buNone/>
                </a:pPr>
                <a:endParaRPr lang="nl-NL" i="1" dirty="0"/>
              </a:p>
              <a:p>
                <a:pPr marL="0" indent="0">
                  <a:buNone/>
                </a:pPr>
                <a:endParaRPr lang="nl-NL" i="1" dirty="0"/>
              </a:p>
              <a:p>
                <a:pPr marL="0" indent="0">
                  <a:buNone/>
                </a:pPr>
                <a:endParaRPr lang="nl-NL" i="1" dirty="0"/>
              </a:p>
              <a:p>
                <a:pPr marL="0" indent="0">
                  <a:buNone/>
                </a:pPr>
                <a:endParaRPr lang="nl-NL" i="1" dirty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44624"/>
                <a:ext cx="8507288" cy="6696744"/>
              </a:xfrm>
              <a:blipFill rotWithShape="1">
                <a:blip r:embed="rId2"/>
                <a:stretch>
                  <a:fillRect l="-645" t="-1183" r="-57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26819"/>
            <a:ext cx="141671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31242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179512" y="1628800"/>
            <a:ext cx="8507288" cy="5112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2463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44624"/>
                <a:ext cx="8507288" cy="6696744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nl-NL" sz="2400" i="1" dirty="0"/>
                  <a:t>Ik heb opgeteld de oppervlakte en de zijde van mijn vierkant: 0;45.</a:t>
                </a:r>
              </a:p>
              <a:p>
                <a:pPr marL="0" indent="0">
                  <a:buNone/>
                </a:pPr>
                <a:r>
                  <a:rPr lang="nl-NL" sz="2400" i="1" dirty="0"/>
                  <a:t> </a:t>
                </a:r>
              </a:p>
              <a:p>
                <a:pPr marL="0" indent="0">
                  <a:buNone/>
                </a:pPr>
                <a:r>
                  <a:rPr lang="nl-NL" sz="2400" dirty="0">
                    <a:solidFill>
                      <a:srgbClr val="FF0000"/>
                    </a:solidFill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nl-NL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nl-NL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nl-NL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l-NL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nl-NL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2400" i="1" dirty="0"/>
                  <a:t> </a:t>
                </a:r>
              </a:p>
              <a:p>
                <a:pPr marL="0" indent="0">
                  <a:buNone/>
                </a:pPr>
                <a:endParaRPr lang="nl-NL" i="1" dirty="0"/>
              </a:p>
              <a:p>
                <a:pPr marL="0" indent="0">
                  <a:buNone/>
                </a:pPr>
                <a:r>
                  <a:rPr lang="nl-NL" sz="2400" i="1" dirty="0"/>
                  <a:t>Je schijft op 1, de coëfficiënt. </a:t>
                </a:r>
              </a:p>
              <a:p>
                <a:pPr marL="0" indent="0">
                  <a:buNone/>
                </a:pPr>
                <a:r>
                  <a:rPr lang="nl-NL" sz="2400" i="1" dirty="0"/>
                  <a:t>Je breekt de helft af van 1. 0;30 en 0;30 vermenigvuldig je: 0;15.</a:t>
                </a:r>
              </a:p>
              <a:p>
                <a:pPr marL="0" indent="0">
                  <a:buNone/>
                </a:pPr>
                <a:endParaRPr lang="nl-NL" sz="24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nl-NL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</m:sSup>
                      <m:r>
                        <a:rPr lang="nl-NL" sz="24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nl-NL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nl-NL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nl-NL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nl-NL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nl-NL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nl-NL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nl-NL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nl-NL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nl-NL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nl-NL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=0                                              </m:t>
                      </m:r>
                      <m:sSup>
                        <m:sSupPr>
                          <m:ctrlPr>
                            <a:rPr lang="nl-NL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</m:sSup>
                      <m:r>
                        <a:rPr lang="nl-NL" sz="24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nl-NL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nl-NL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nl-NL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nl-NL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nl-NL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nl-NL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nl-NL" sz="2400" i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nl-NL" sz="2400" i="1" dirty="0"/>
              </a:p>
              <a:p>
                <a:pPr marL="0" indent="0">
                  <a:buNone/>
                </a:pPr>
                <a:endParaRPr lang="nl-NL" sz="2400" i="1" dirty="0"/>
              </a:p>
              <a:p>
                <a:pPr marL="0" indent="0">
                  <a:buNone/>
                </a:pPr>
                <a:r>
                  <a:rPr lang="nl-NL" sz="2400" i="1" dirty="0"/>
                  <a:t>Je telt op 0;15 bij 0;45: 1. Dit is het vierkant  </a:t>
                </a:r>
                <a:r>
                  <a:rPr lang="nl-NL" sz="2400" dirty="0"/>
                  <a:t>(=het kwadraat)</a:t>
                </a:r>
                <a:r>
                  <a:rPr lang="nl-NL" sz="2400" i="1" dirty="0"/>
                  <a:t> van 1. </a:t>
                </a:r>
              </a:p>
              <a:p>
                <a:pPr marL="0" indent="0">
                  <a:buNone/>
                </a:pPr>
                <a:endParaRPr lang="nl-NL" sz="24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</m:sSup>
                      <m:r>
                        <a:rPr lang="nl-NL" sz="24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nl-NL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nl-NL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nl-NL" sz="24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nl-NL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nl-NL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nl-NL" sz="2400" i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nl-NL" sz="2400" i="1" dirty="0"/>
              </a:p>
              <a:p>
                <a:pPr marL="0" indent="0">
                  <a:buNone/>
                </a:pPr>
                <a:endParaRPr lang="nl-NL" sz="2400" i="1" dirty="0"/>
              </a:p>
              <a:p>
                <a:pPr marL="0" indent="0">
                  <a:buNone/>
                </a:pPr>
                <a:r>
                  <a:rPr lang="nl-NL" sz="2400" i="1" dirty="0"/>
                  <a:t>Van 1 trek je de 0;30 af die je hebt vermenigvuldigd. 0;30 is de zijde van het vierkant</a:t>
                </a:r>
                <a:r>
                  <a:rPr lang="nl-NL" i="1" dirty="0"/>
                  <a:t>.</a:t>
                </a:r>
              </a:p>
              <a:p>
                <a:pPr marL="0" indent="0">
                  <a:buNone/>
                </a:pPr>
                <a:endParaRPr lang="nl-NL" i="1" dirty="0"/>
              </a:p>
              <a:p>
                <a:pPr marL="0" indent="0">
                  <a:buNone/>
                </a:pPr>
                <a:r>
                  <a:rPr lang="nl-NL" i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nl-NL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nl-N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nl-NL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r>
                      <a:rPr lang="nl-NL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nl-N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nl-NL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nl-NL" b="0" i="1" smtClean="0">
                        <a:solidFill>
                          <a:srgbClr val="FF0000"/>
                        </a:solidFill>
                        <a:latin typeface="Cambria Math"/>
                      </a:rPr>
                      <m:t>                                               </m:t>
                    </m:r>
                    <m:sSup>
                      <m:sSupPr>
                        <m:ctrlPr>
                          <a:rPr lang="nl-N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nl-NL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nl-N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nl-NL" b="0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nl-N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nl-NL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l-N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nl-NL" i="1" dirty="0"/>
              </a:p>
              <a:p>
                <a:pPr marL="0" indent="0">
                  <a:buNone/>
                </a:pPr>
                <a:endParaRPr lang="nl-NL" i="1" dirty="0"/>
              </a:p>
              <a:p>
                <a:pPr marL="0" indent="0">
                  <a:buNone/>
                </a:pPr>
                <a:endParaRPr lang="nl-NL" i="1" dirty="0"/>
              </a:p>
              <a:p>
                <a:pPr marL="0" indent="0">
                  <a:buNone/>
                </a:pPr>
                <a:endParaRPr lang="nl-NL" i="1" dirty="0"/>
              </a:p>
              <a:p>
                <a:pPr marL="0" indent="0">
                  <a:buNone/>
                </a:pPr>
                <a:endParaRPr lang="nl-NL" i="1" dirty="0"/>
              </a:p>
              <a:p>
                <a:pPr marL="0" indent="0">
                  <a:buNone/>
                </a:pPr>
                <a:endParaRPr lang="nl-NL" i="1" dirty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44624"/>
                <a:ext cx="8507288" cy="6696744"/>
              </a:xfrm>
              <a:blipFill rotWithShape="1">
                <a:blip r:embed="rId2"/>
                <a:stretch>
                  <a:fillRect l="-645" t="-1183" r="-57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26819"/>
            <a:ext cx="141671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31242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179512" y="3284984"/>
            <a:ext cx="8568952" cy="3240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8573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44624"/>
                <a:ext cx="8507288" cy="6696744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nl-NL" sz="2400" i="1" dirty="0"/>
                  <a:t>Ik heb opgeteld de oppervlakte en de zijde van mijn vierkant: 0;45.</a:t>
                </a:r>
              </a:p>
              <a:p>
                <a:pPr marL="0" indent="0">
                  <a:buNone/>
                </a:pPr>
                <a:r>
                  <a:rPr lang="nl-NL" sz="2400" i="1" dirty="0"/>
                  <a:t> </a:t>
                </a:r>
              </a:p>
              <a:p>
                <a:pPr marL="0" indent="0">
                  <a:buNone/>
                </a:pPr>
                <a:r>
                  <a:rPr lang="nl-NL" sz="2400" dirty="0">
                    <a:solidFill>
                      <a:srgbClr val="FF0000"/>
                    </a:solidFill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nl-NL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nl-NL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nl-NL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l-NL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nl-NL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2400" i="1" dirty="0"/>
                  <a:t> </a:t>
                </a:r>
              </a:p>
              <a:p>
                <a:pPr marL="0" indent="0">
                  <a:buNone/>
                </a:pPr>
                <a:endParaRPr lang="nl-NL" i="1" dirty="0"/>
              </a:p>
              <a:p>
                <a:pPr marL="0" indent="0">
                  <a:buNone/>
                </a:pPr>
                <a:r>
                  <a:rPr lang="nl-NL" sz="2400" i="1" dirty="0"/>
                  <a:t>Je schijft op 1, de coëfficiënt. </a:t>
                </a:r>
              </a:p>
              <a:p>
                <a:pPr marL="0" indent="0">
                  <a:buNone/>
                </a:pPr>
                <a:r>
                  <a:rPr lang="nl-NL" sz="2400" i="1" dirty="0"/>
                  <a:t>Je breekt de helft af van 1. 0;30 en 0;30 vermenigvuldig je: 0;15.</a:t>
                </a:r>
              </a:p>
              <a:p>
                <a:pPr marL="0" indent="0">
                  <a:buNone/>
                </a:pPr>
                <a:endParaRPr lang="nl-NL" sz="24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nl-NL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</m:sSup>
                      <m:r>
                        <a:rPr lang="nl-NL" sz="24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nl-NL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nl-NL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nl-NL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nl-NL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nl-NL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nl-NL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nl-NL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nl-NL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nl-NL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nl-NL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=0                                              </m:t>
                      </m:r>
                      <m:sSup>
                        <m:sSupPr>
                          <m:ctrlPr>
                            <a:rPr lang="nl-NL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</m:sSup>
                      <m:r>
                        <a:rPr lang="nl-NL" sz="24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nl-NL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nl-NL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nl-NL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nl-NL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nl-NL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nl-NL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nl-NL" sz="2400" i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nl-NL" sz="2400" i="1" dirty="0"/>
              </a:p>
              <a:p>
                <a:pPr marL="0" indent="0">
                  <a:buNone/>
                </a:pPr>
                <a:endParaRPr lang="nl-NL" sz="2400" i="1" dirty="0"/>
              </a:p>
              <a:p>
                <a:pPr marL="0" indent="0">
                  <a:buNone/>
                </a:pPr>
                <a:r>
                  <a:rPr lang="nl-NL" sz="2400" i="1" dirty="0"/>
                  <a:t>Je telt op 0;15 bij 0;45: 1. Dit is het vierkant  </a:t>
                </a:r>
                <a:r>
                  <a:rPr lang="nl-NL" sz="2400" dirty="0"/>
                  <a:t>(=het kwadraat)</a:t>
                </a:r>
                <a:r>
                  <a:rPr lang="nl-NL" sz="2400" i="1" dirty="0"/>
                  <a:t> van 1. </a:t>
                </a:r>
              </a:p>
              <a:p>
                <a:pPr marL="0" indent="0">
                  <a:buNone/>
                </a:pPr>
                <a:endParaRPr lang="nl-NL" sz="24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</m:sSup>
                      <m:r>
                        <a:rPr lang="nl-NL" sz="24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nl-NL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nl-NL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nl-NL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nl-NL" sz="24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nl-NL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nl-NL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nl-NL" sz="2400" i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nl-NL" sz="2400" i="1" dirty="0"/>
              </a:p>
              <a:p>
                <a:pPr marL="0" indent="0">
                  <a:buNone/>
                </a:pPr>
                <a:endParaRPr lang="nl-NL" sz="2400" i="1" dirty="0"/>
              </a:p>
              <a:p>
                <a:pPr marL="0" indent="0">
                  <a:buNone/>
                </a:pPr>
                <a:r>
                  <a:rPr lang="nl-NL" sz="2400" i="1" dirty="0"/>
                  <a:t>Van 1 trek je de 0;30 af die je hebt vermenigvuldigd. 0;30 is de zijde van het vierkant</a:t>
                </a:r>
                <a:r>
                  <a:rPr lang="nl-NL" i="1" dirty="0"/>
                  <a:t>.</a:t>
                </a:r>
              </a:p>
              <a:p>
                <a:pPr marL="0" indent="0">
                  <a:buNone/>
                </a:pPr>
                <a:endParaRPr lang="nl-NL" i="1" dirty="0"/>
              </a:p>
              <a:p>
                <a:pPr marL="0" indent="0">
                  <a:buNone/>
                </a:pPr>
                <a:r>
                  <a:rPr lang="nl-NL" i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nl-NL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nl-N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nl-NL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r>
                      <a:rPr lang="nl-NL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nl-N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nl-NL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nl-NL" b="0" i="1" smtClean="0">
                        <a:solidFill>
                          <a:srgbClr val="FF0000"/>
                        </a:solidFill>
                        <a:latin typeface="Cambria Math"/>
                      </a:rPr>
                      <m:t>                                               </m:t>
                    </m:r>
                    <m:sSup>
                      <m:sSupPr>
                        <m:ctrlPr>
                          <a:rPr lang="nl-N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nl-NL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nl-N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nl-NL" b="0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nl-N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nl-NL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l-N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nl-NL" i="1" dirty="0"/>
              </a:p>
              <a:p>
                <a:pPr marL="0" indent="0">
                  <a:buNone/>
                </a:pPr>
                <a:endParaRPr lang="nl-NL" i="1" dirty="0"/>
              </a:p>
              <a:p>
                <a:pPr marL="0" indent="0">
                  <a:buNone/>
                </a:pPr>
                <a:endParaRPr lang="nl-NL" i="1" dirty="0"/>
              </a:p>
              <a:p>
                <a:pPr marL="0" indent="0">
                  <a:buNone/>
                </a:pPr>
                <a:endParaRPr lang="nl-NL" i="1" dirty="0"/>
              </a:p>
              <a:p>
                <a:pPr marL="0" indent="0">
                  <a:buNone/>
                </a:pPr>
                <a:endParaRPr lang="nl-NL" i="1" dirty="0"/>
              </a:p>
              <a:p>
                <a:pPr marL="0" indent="0">
                  <a:buNone/>
                </a:pPr>
                <a:endParaRPr lang="nl-NL" i="1" dirty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44624"/>
                <a:ext cx="8507288" cy="6696744"/>
              </a:xfrm>
              <a:blipFill rotWithShape="1">
                <a:blip r:embed="rId2"/>
                <a:stretch>
                  <a:fillRect l="-645" t="-1183" r="-57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26819"/>
            <a:ext cx="141671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31242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304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5616624" cy="569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827584" y="6021288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Het begin van wiskunde  duizenden jaren geleden</a:t>
            </a:r>
          </a:p>
        </p:txBody>
      </p:sp>
    </p:spTree>
    <p:extLst>
      <p:ext uri="{BB962C8B-B14F-4D97-AF65-F5344CB8AC3E}">
        <p14:creationId xmlns:p14="http://schemas.microsoft.com/office/powerpoint/2010/main" val="1370992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5"/>
            <a:ext cx="9144000" cy="609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823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20" y="260648"/>
            <a:ext cx="8229600" cy="399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251520" y="5085184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Geometry was first discovered by the Egyptians and originated in the </a:t>
            </a:r>
            <a:r>
              <a:rPr lang="en-US" b="1" dirty="0" err="1"/>
              <a:t>remeasuring</a:t>
            </a:r>
            <a:r>
              <a:rPr lang="en-US" b="1" dirty="0"/>
              <a:t> of their lands. This was necessary for them because the Nile overflows and obliterates the boundary lines between their properties.”</a:t>
            </a:r>
          </a:p>
          <a:p>
            <a:r>
              <a:rPr lang="nl-NL" b="1" dirty="0"/>
              <a:t>— </a:t>
            </a:r>
            <a:r>
              <a:rPr lang="nl-NL" b="1" dirty="0" err="1"/>
              <a:t>Proclus</a:t>
            </a:r>
            <a:r>
              <a:rPr lang="nl-NL" b="1" dirty="0"/>
              <a:t>, c. 450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4212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3968805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4664"/>
            <a:ext cx="2736304" cy="190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s://upload.wikimedia.org/wikipedia/commons/thumb/a/ab/Irak_-_basreli%C3%ABf_met_strijdwagen.jpg/1280px-Irak_-_basreli%C3%ABf_met_strijdwag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86961"/>
            <a:ext cx="4680520" cy="351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bijbelseplaatsen.nl/image.php?image=514-7&amp;width=420&amp;height=3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10205"/>
            <a:ext cx="352839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14519" y="3702222"/>
            <a:ext cx="39617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Hoge beschaving in Egypte en </a:t>
            </a:r>
          </a:p>
          <a:p>
            <a:r>
              <a:rPr lang="nl-NL" sz="2400" dirty="0"/>
              <a:t>Mesopotamië</a:t>
            </a:r>
          </a:p>
        </p:txBody>
      </p:sp>
    </p:spTree>
    <p:extLst>
      <p:ext uri="{BB962C8B-B14F-4D97-AF65-F5344CB8AC3E}">
        <p14:creationId xmlns:p14="http://schemas.microsoft.com/office/powerpoint/2010/main" val="175736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6672"/>
            <a:ext cx="3528392" cy="549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51520" y="692696"/>
            <a:ext cx="8697144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De Egyptenaren en Babyloniërs konden</a:t>
            </a:r>
          </a:p>
          <a:p>
            <a:pPr marL="0" indent="0">
              <a:buNone/>
            </a:pPr>
            <a:r>
              <a:rPr lang="nl-NL" sz="2400" dirty="0"/>
              <a:t>vergelijkingen oplossen en kenden </a:t>
            </a:r>
          </a:p>
          <a:p>
            <a:pPr marL="0" indent="0">
              <a:buNone/>
            </a:pPr>
            <a:r>
              <a:rPr lang="nl-NL" sz="2400" dirty="0"/>
              <a:t>meetkundige stellingen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Kleitablet uit Mesopotamië</a:t>
            </a:r>
          </a:p>
          <a:p>
            <a:pPr marL="0" indent="0">
              <a:buNone/>
            </a:pPr>
            <a:r>
              <a:rPr lang="nl-NL" sz="2400" dirty="0"/>
              <a:t>met wiskunde</a:t>
            </a:r>
          </a:p>
          <a:p>
            <a:pPr marL="0" indent="0">
              <a:buNone/>
            </a:pPr>
            <a:r>
              <a:rPr lang="nl-NL" sz="2400" dirty="0"/>
              <a:t>2000-1600 v. Chr. </a:t>
            </a:r>
          </a:p>
          <a:p>
            <a:pPr marL="0" indent="0">
              <a:buNone/>
            </a:pPr>
            <a:r>
              <a:rPr lang="nl-NL" sz="2400" dirty="0"/>
              <a:t>British Museum</a:t>
            </a:r>
          </a:p>
          <a:p>
            <a:pPr marL="0" indent="0">
              <a:buNone/>
            </a:pPr>
            <a:r>
              <a:rPr lang="nl-NL" sz="2400" dirty="0"/>
              <a:t>In spijkerschrift.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806483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4624"/>
            <a:ext cx="5172561" cy="669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947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4" descr="Clay tablet. Old Babylonian mathematical text about equations of the second degree; 4 col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714375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855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lay tablet. Old Babylonian mathematical text about equations of the second degree; 4 col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44179" y="-699762"/>
            <a:ext cx="2255643" cy="8784976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595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593</Words>
  <Application>Microsoft Office PowerPoint</Application>
  <PresentationFormat>Diavoorstelling (4:3)</PresentationFormat>
  <Paragraphs>118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Cambria Math</vt:lpstr>
      <vt:lpstr>Office-thema</vt:lpstr>
      <vt:lpstr> wiskunde op kleitablet in Mesopotamië  inleiding werkblad  poster maken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In groepjes van 2 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Andrea Lubberdink</dc:creator>
  <cp:lastModifiedBy>Andrea Lubberdink</cp:lastModifiedBy>
  <cp:revision>20</cp:revision>
  <dcterms:created xsi:type="dcterms:W3CDTF">2015-09-14T08:11:03Z</dcterms:created>
  <dcterms:modified xsi:type="dcterms:W3CDTF">2020-08-19T08:47:33Z</dcterms:modified>
</cp:coreProperties>
</file>